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2" r:id="rId1"/>
    <p:sldMasterId id="2147483700" r:id="rId2"/>
  </p:sldMasterIdLst>
  <p:notesMasterIdLst>
    <p:notesMasterId r:id="rId20"/>
  </p:notesMasterIdLst>
  <p:sldIdLst>
    <p:sldId id="260" r:id="rId3"/>
    <p:sldId id="276" r:id="rId4"/>
    <p:sldId id="257" r:id="rId5"/>
    <p:sldId id="261" r:id="rId6"/>
    <p:sldId id="262" r:id="rId7"/>
    <p:sldId id="263" r:id="rId8"/>
    <p:sldId id="264" r:id="rId9"/>
    <p:sldId id="266" r:id="rId10"/>
    <p:sldId id="265" r:id="rId11"/>
    <p:sldId id="267" r:id="rId12"/>
    <p:sldId id="268" r:id="rId13"/>
    <p:sldId id="272" r:id="rId14"/>
    <p:sldId id="269" r:id="rId15"/>
    <p:sldId id="270" r:id="rId16"/>
    <p:sldId id="273" r:id="rId17"/>
    <p:sldId id="275"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F0F5B0-CEC2-5C4B-AC9A-2F4A5D1A5372}" v="4" dt="2023-07-10T04:30:34.2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90"/>
    <p:restoredTop sz="96296"/>
  </p:normalViewPr>
  <p:slideViewPr>
    <p:cSldViewPr snapToGrid="0">
      <p:cViewPr varScale="1">
        <p:scale>
          <a:sx n="110" d="100"/>
          <a:sy n="110" d="100"/>
        </p:scale>
        <p:origin x="534"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6" d="100"/>
          <a:sy n="96" d="100"/>
        </p:scale>
        <p:origin x="368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D0FED7-14B4-2649-ADEC-85516D349B04}" type="datetimeFigureOut">
              <a:rPr lang="en-US" smtClean="0"/>
              <a:t>7/12/2023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D0BE6-36F5-9641-AF0A-ABCAF58411EF}" type="slidenum">
              <a:rPr lang="en-US" smtClean="0"/>
              <a:t>‹#›</a:t>
            </a:fld>
            <a:endParaRPr lang="en-US"/>
          </a:p>
        </p:txBody>
      </p:sp>
    </p:spTree>
    <p:extLst>
      <p:ext uri="{BB962C8B-B14F-4D97-AF65-F5344CB8AC3E}">
        <p14:creationId xmlns:p14="http://schemas.microsoft.com/office/powerpoint/2010/main" val="1148399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3D0BE6-36F5-9641-AF0A-ABCAF58411EF}" type="slidenum">
              <a:rPr lang="en-US" smtClean="0"/>
              <a:t>1</a:t>
            </a:fld>
            <a:endParaRPr lang="en-US"/>
          </a:p>
        </p:txBody>
      </p:sp>
    </p:spTree>
    <p:extLst>
      <p:ext uri="{BB962C8B-B14F-4D97-AF65-F5344CB8AC3E}">
        <p14:creationId xmlns:p14="http://schemas.microsoft.com/office/powerpoint/2010/main" val="725679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Dialysis wall boxes are frames recessed into the wall at each hemodialysis station that contain connections for the dialysis machine to receive acid and base concentrates and treated water and dispose of waste products.</a:t>
            </a:r>
          </a:p>
          <a:p>
            <a:endParaRPr lang="en-US" dirty="0"/>
          </a:p>
          <a:p>
            <a:r>
              <a:rPr lang="en-US" dirty="0"/>
              <a:t>There are several infection prevention and control issues unique to wall boxes. Wall box drains can become clogged, and splashing and foaming at the wall box may occur. </a:t>
            </a:r>
          </a:p>
          <a:p>
            <a:r>
              <a:rPr lang="en-US" dirty="0"/>
              <a:t>Circled in red is a wall box that is very close to the workstation. This means that the patient is in the splash or spray zone, so he or she is at risk of being contaminated by the microorganisms in the wall box.</a:t>
            </a:r>
          </a:p>
          <a:p>
            <a:r>
              <a:rPr lang="en-US" dirty="0"/>
              <a:t>Each facility should develop policies about the specific frequency and methods for wall box surface disinfection. It should be disinfected at least daily after all the patients have dialyzed, not during patient care activities.  Circled in red is an example of a wall box </a:t>
            </a:r>
          </a:p>
          <a:p>
            <a:br>
              <a:rPr lang="en-US" dirty="0"/>
            </a:b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83D0BE6-36F5-9641-AF0A-ABCAF58411EF}" type="slidenum">
              <a:rPr lang="en-US" smtClean="0"/>
              <a:t>11</a:t>
            </a:fld>
            <a:endParaRPr lang="en-US"/>
          </a:p>
        </p:txBody>
      </p:sp>
    </p:spTree>
    <p:extLst>
      <p:ext uri="{BB962C8B-B14F-4D97-AF65-F5344CB8AC3E}">
        <p14:creationId xmlns:p14="http://schemas.microsoft.com/office/powerpoint/2010/main" val="1152060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was a large outbreak of more than 50 cases across 3 facilities under the same organization. The predominant microorganisms were Serratia and pseudomonas. Facility staff reported pooling  and regurgitation of waste fluid at wall boxes, which you can see on the right. The investigation team also observed breaches in hand hygiene. Because wall boxes are not widely observed areas in outpatient facilities, it is important for wall boxes to be cleaned, disinfected, and properly maintained to decrease risk of patient infections.</a:t>
            </a:r>
          </a:p>
        </p:txBody>
      </p:sp>
      <p:sp>
        <p:nvSpPr>
          <p:cNvPr id="4" name="Slide Number Placeholder 3"/>
          <p:cNvSpPr>
            <a:spLocks noGrp="1"/>
          </p:cNvSpPr>
          <p:nvPr>
            <p:ph type="sldNum" sz="quarter" idx="5"/>
          </p:nvPr>
        </p:nvSpPr>
        <p:spPr/>
        <p:txBody>
          <a:bodyPr/>
          <a:lstStyle/>
          <a:p>
            <a:fld id="{683D0BE6-36F5-9641-AF0A-ABCAF58411EF}" type="slidenum">
              <a:rPr lang="en-US" smtClean="0"/>
              <a:t>12</a:t>
            </a:fld>
            <a:endParaRPr lang="en-US"/>
          </a:p>
        </p:txBody>
      </p:sp>
    </p:spTree>
    <p:extLst>
      <p:ext uri="{BB962C8B-B14F-4D97-AF65-F5344CB8AC3E}">
        <p14:creationId xmlns:p14="http://schemas.microsoft.com/office/powerpoint/2010/main" val="2329656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Prime buckets are plastic buckets at the side of dialysis machines which collect excess saline used to prime lines and the dialyzer before someone starts dialysis. It should be cleaned in between patients. Numerous outbreaks have been associated with breaches and inadequate cleaning.</a:t>
            </a:r>
          </a:p>
        </p:txBody>
      </p:sp>
      <p:sp>
        <p:nvSpPr>
          <p:cNvPr id="4" name="Slide Number Placeholder 3"/>
          <p:cNvSpPr>
            <a:spLocks noGrp="1"/>
          </p:cNvSpPr>
          <p:nvPr>
            <p:ph type="sldNum" sz="quarter" idx="5"/>
          </p:nvPr>
        </p:nvSpPr>
        <p:spPr/>
        <p:txBody>
          <a:bodyPr/>
          <a:lstStyle/>
          <a:p>
            <a:fld id="{683D0BE6-36F5-9641-AF0A-ABCAF58411EF}" type="slidenum">
              <a:rPr lang="en-US" smtClean="0"/>
              <a:t>13</a:t>
            </a:fld>
            <a:endParaRPr lang="en-US"/>
          </a:p>
        </p:txBody>
      </p:sp>
    </p:spTree>
    <p:extLst>
      <p:ext uri="{BB962C8B-B14F-4D97-AF65-F5344CB8AC3E}">
        <p14:creationId xmlns:p14="http://schemas.microsoft.com/office/powerpoint/2010/main" val="3271111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was an outbreak of 8 patients associated with improper disinfection of prime buckets. Visible issues were identified. They were using tap water and returning the buckets to the machines rather than using hospital-approved disinfectant. Disinfection was sporadic and not routine. They also saw discolored fluid inside the hollow handles of prime buckets. Occasionally, staff left the machine tubing draped on the bucket leading to contamination. </a:t>
            </a:r>
          </a:p>
        </p:txBody>
      </p:sp>
      <p:sp>
        <p:nvSpPr>
          <p:cNvPr id="4" name="Slide Number Placeholder 3"/>
          <p:cNvSpPr>
            <a:spLocks noGrp="1"/>
          </p:cNvSpPr>
          <p:nvPr>
            <p:ph type="sldNum" sz="quarter" idx="5"/>
          </p:nvPr>
        </p:nvSpPr>
        <p:spPr/>
        <p:txBody>
          <a:bodyPr/>
          <a:lstStyle/>
          <a:p>
            <a:fld id="{683D0BE6-36F5-9641-AF0A-ABCAF58411EF}" type="slidenum">
              <a:rPr lang="en-US" smtClean="0"/>
              <a:t>14</a:t>
            </a:fld>
            <a:endParaRPr lang="en-US"/>
          </a:p>
        </p:txBody>
      </p:sp>
    </p:spTree>
    <p:extLst>
      <p:ext uri="{BB962C8B-B14F-4D97-AF65-F5344CB8AC3E}">
        <p14:creationId xmlns:p14="http://schemas.microsoft.com/office/powerpoint/2010/main" val="1979670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want to learn more, here are two resources with the links below for hemodialysis safety guidelines.</a:t>
            </a:r>
          </a:p>
        </p:txBody>
      </p:sp>
      <p:sp>
        <p:nvSpPr>
          <p:cNvPr id="4" name="Slide Number Placeholder 3"/>
          <p:cNvSpPr>
            <a:spLocks noGrp="1"/>
          </p:cNvSpPr>
          <p:nvPr>
            <p:ph type="sldNum" sz="quarter" idx="5"/>
          </p:nvPr>
        </p:nvSpPr>
        <p:spPr/>
        <p:txBody>
          <a:bodyPr/>
          <a:lstStyle/>
          <a:p>
            <a:fld id="{683D0BE6-36F5-9641-AF0A-ABCAF58411EF}" type="slidenum">
              <a:rPr lang="en-US" smtClean="0"/>
              <a:t>15</a:t>
            </a:fld>
            <a:endParaRPr lang="en-US"/>
          </a:p>
        </p:txBody>
      </p:sp>
    </p:spTree>
    <p:extLst>
      <p:ext uri="{BB962C8B-B14F-4D97-AF65-F5344CB8AC3E}">
        <p14:creationId xmlns:p14="http://schemas.microsoft.com/office/powerpoint/2010/main" val="1629919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here is a link to dialysis audit tools and checklists. These are  just few examples of the  audit tools.  These are intended to promote CDC-recommended practices for infection prevention in hemodialysis facilities. You can access these tools and much more using this link.</a:t>
            </a:r>
          </a:p>
        </p:txBody>
      </p:sp>
      <p:sp>
        <p:nvSpPr>
          <p:cNvPr id="4" name="Slide Number Placeholder 3"/>
          <p:cNvSpPr>
            <a:spLocks noGrp="1"/>
          </p:cNvSpPr>
          <p:nvPr>
            <p:ph type="sldNum" sz="quarter" idx="5"/>
          </p:nvPr>
        </p:nvSpPr>
        <p:spPr/>
        <p:txBody>
          <a:bodyPr/>
          <a:lstStyle/>
          <a:p>
            <a:fld id="{683D0BE6-36F5-9641-AF0A-ABCAF58411EF}" type="slidenum">
              <a:rPr lang="en-US" smtClean="0"/>
              <a:t>16</a:t>
            </a:fld>
            <a:endParaRPr lang="en-US"/>
          </a:p>
        </p:txBody>
      </p:sp>
    </p:spTree>
    <p:extLst>
      <p:ext uri="{BB962C8B-B14F-4D97-AF65-F5344CB8AC3E}">
        <p14:creationId xmlns:p14="http://schemas.microsoft.com/office/powerpoint/2010/main" val="1260944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3D0BE6-36F5-9641-AF0A-ABCAF58411EF}" type="slidenum">
              <a:rPr lang="en-US" smtClean="0"/>
              <a:t>17</a:t>
            </a:fld>
            <a:endParaRPr lang="en-US"/>
          </a:p>
        </p:txBody>
      </p:sp>
    </p:spTree>
    <p:extLst>
      <p:ext uri="{BB962C8B-B14F-4D97-AF65-F5344CB8AC3E}">
        <p14:creationId xmlns:p14="http://schemas.microsoft.com/office/powerpoint/2010/main" val="2907326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an average week of hemodialysis, a patient can be exposed to 300-600 liters of water, providing multiple opportunities for potential exposure to waterborne pathogens. For the health and safety of hemodialysis patients, it is vital to ensure the water used to perform dialysis is safe and clean</a:t>
            </a:r>
          </a:p>
        </p:txBody>
      </p:sp>
      <p:sp>
        <p:nvSpPr>
          <p:cNvPr id="4" name="Slide Number Placeholder 3"/>
          <p:cNvSpPr>
            <a:spLocks noGrp="1"/>
          </p:cNvSpPr>
          <p:nvPr>
            <p:ph type="sldNum" sz="quarter" idx="5"/>
          </p:nvPr>
        </p:nvSpPr>
        <p:spPr/>
        <p:txBody>
          <a:bodyPr/>
          <a:lstStyle/>
          <a:p>
            <a:fld id="{683D0BE6-36F5-9641-AF0A-ABCAF58411EF}" type="slidenum">
              <a:rPr lang="en-US" smtClean="0"/>
              <a:t>3</a:t>
            </a:fld>
            <a:endParaRPr lang="en-US"/>
          </a:p>
        </p:txBody>
      </p:sp>
    </p:spTree>
    <p:extLst>
      <p:ext uri="{BB962C8B-B14F-4D97-AF65-F5344CB8AC3E}">
        <p14:creationId xmlns:p14="http://schemas.microsoft.com/office/powerpoint/2010/main" val="3370730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CDC and HICPAC focus on these general topics when it comes to water quality guidelines for dialysis</a:t>
            </a:r>
          </a:p>
        </p:txBody>
      </p:sp>
      <p:sp>
        <p:nvSpPr>
          <p:cNvPr id="4" name="Slide Number Placeholder 3"/>
          <p:cNvSpPr>
            <a:spLocks noGrp="1"/>
          </p:cNvSpPr>
          <p:nvPr>
            <p:ph type="sldNum" sz="quarter" idx="5"/>
          </p:nvPr>
        </p:nvSpPr>
        <p:spPr/>
        <p:txBody>
          <a:bodyPr/>
          <a:lstStyle/>
          <a:p>
            <a:fld id="{683D0BE6-36F5-9641-AF0A-ABCAF58411EF}" type="slidenum">
              <a:rPr lang="en-US" smtClean="0"/>
              <a:t>4</a:t>
            </a:fld>
            <a:endParaRPr lang="en-US"/>
          </a:p>
        </p:txBody>
      </p:sp>
    </p:spTree>
    <p:extLst>
      <p:ext uri="{BB962C8B-B14F-4D97-AF65-F5344CB8AC3E}">
        <p14:creationId xmlns:p14="http://schemas.microsoft.com/office/powerpoint/2010/main" val="1632822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do this by adhering to AAMI guidelines, which details standards of water usage in dialysis such as:  READ slide</a:t>
            </a:r>
          </a:p>
        </p:txBody>
      </p:sp>
      <p:sp>
        <p:nvSpPr>
          <p:cNvPr id="4" name="Slide Number Placeholder 3"/>
          <p:cNvSpPr>
            <a:spLocks noGrp="1"/>
          </p:cNvSpPr>
          <p:nvPr>
            <p:ph type="sldNum" sz="quarter" idx="5"/>
          </p:nvPr>
        </p:nvSpPr>
        <p:spPr/>
        <p:txBody>
          <a:bodyPr/>
          <a:lstStyle/>
          <a:p>
            <a:fld id="{683D0BE6-36F5-9641-AF0A-ABCAF58411EF}" type="slidenum">
              <a:rPr lang="en-US" smtClean="0"/>
              <a:t>5</a:t>
            </a:fld>
            <a:endParaRPr lang="en-US"/>
          </a:p>
        </p:txBody>
      </p:sp>
    </p:spTree>
    <p:extLst>
      <p:ext uri="{BB962C8B-B14F-4D97-AF65-F5344CB8AC3E}">
        <p14:creationId xmlns:p14="http://schemas.microsoft.com/office/powerpoint/2010/main" val="3173878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entire water system like the  RO, distribution and mixing systems and dialysis machine need to be tested at  least monthly.</a:t>
            </a:r>
          </a:p>
        </p:txBody>
      </p:sp>
      <p:sp>
        <p:nvSpPr>
          <p:cNvPr id="4" name="Slide Number Placeholder 3"/>
          <p:cNvSpPr>
            <a:spLocks noGrp="1"/>
          </p:cNvSpPr>
          <p:nvPr>
            <p:ph type="sldNum" sz="quarter" idx="5"/>
          </p:nvPr>
        </p:nvSpPr>
        <p:spPr/>
        <p:txBody>
          <a:bodyPr/>
          <a:lstStyle/>
          <a:p>
            <a:fld id="{683D0BE6-36F5-9641-AF0A-ABCAF58411EF}" type="slidenum">
              <a:rPr lang="en-US" smtClean="0"/>
              <a:t>6</a:t>
            </a:fld>
            <a:endParaRPr lang="en-US"/>
          </a:p>
        </p:txBody>
      </p:sp>
    </p:spTree>
    <p:extLst>
      <p:ext uri="{BB962C8B-B14F-4D97-AF65-F5344CB8AC3E}">
        <p14:creationId xmlns:p14="http://schemas.microsoft.com/office/powerpoint/2010/main" val="3955540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doing tracers, ask for the water report. Note that each facility may follow different AAMI standards based on the year they began dialysis. READ slides</a:t>
            </a:r>
          </a:p>
        </p:txBody>
      </p:sp>
      <p:sp>
        <p:nvSpPr>
          <p:cNvPr id="4" name="Slide Number Placeholder 3"/>
          <p:cNvSpPr>
            <a:spLocks noGrp="1"/>
          </p:cNvSpPr>
          <p:nvPr>
            <p:ph type="sldNum" sz="quarter" idx="5"/>
          </p:nvPr>
        </p:nvSpPr>
        <p:spPr/>
        <p:txBody>
          <a:bodyPr/>
          <a:lstStyle/>
          <a:p>
            <a:fld id="{683D0BE6-36F5-9641-AF0A-ABCAF58411EF}" type="slidenum">
              <a:rPr lang="en-US" smtClean="0"/>
              <a:t>7</a:t>
            </a:fld>
            <a:endParaRPr lang="en-US"/>
          </a:p>
        </p:txBody>
      </p:sp>
    </p:spTree>
    <p:extLst>
      <p:ext uri="{BB962C8B-B14F-4D97-AF65-F5344CB8AC3E}">
        <p14:creationId xmlns:p14="http://schemas.microsoft.com/office/powerpoint/2010/main" val="3554030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multiple potential areas for water contamination within the outpatient dialysis facility. Therefore multiple outbreaks have been reported.</a:t>
            </a:r>
          </a:p>
        </p:txBody>
      </p:sp>
      <p:sp>
        <p:nvSpPr>
          <p:cNvPr id="4" name="Slide Number Placeholder 3"/>
          <p:cNvSpPr>
            <a:spLocks noGrp="1"/>
          </p:cNvSpPr>
          <p:nvPr>
            <p:ph type="sldNum" sz="quarter" idx="5"/>
          </p:nvPr>
        </p:nvSpPr>
        <p:spPr/>
        <p:txBody>
          <a:bodyPr/>
          <a:lstStyle/>
          <a:p>
            <a:fld id="{683D0BE6-36F5-9641-AF0A-ABCAF58411EF}" type="slidenum">
              <a:rPr lang="en-US" smtClean="0"/>
              <a:t>8</a:t>
            </a:fld>
            <a:endParaRPr lang="en-US"/>
          </a:p>
        </p:txBody>
      </p:sp>
    </p:spTree>
    <p:extLst>
      <p:ext uri="{BB962C8B-B14F-4D97-AF65-F5344CB8AC3E}">
        <p14:creationId xmlns:p14="http://schemas.microsoft.com/office/powerpoint/2010/main" val="3078994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typical dialysis unit can have multiple sinks. Locations can vary given unit spacing. It’s common for sinks to be close to supplies, </a:t>
            </a:r>
            <a:r>
              <a:rPr lang="en-US" dirty="0" err="1"/>
              <a:t>medprep</a:t>
            </a:r>
            <a:r>
              <a:rPr lang="en-US" dirty="0"/>
              <a:t> areas, and the patient station. Water-associated pathogens and biofilm build up in pipes and become difficult to remove. When water splashes, it leads to dissemination of droplets that can contaminate surrounding areas.</a:t>
            </a:r>
          </a:p>
        </p:txBody>
      </p:sp>
      <p:sp>
        <p:nvSpPr>
          <p:cNvPr id="4" name="Slide Number Placeholder 3"/>
          <p:cNvSpPr>
            <a:spLocks noGrp="1"/>
          </p:cNvSpPr>
          <p:nvPr>
            <p:ph type="sldNum" sz="quarter" idx="5"/>
          </p:nvPr>
        </p:nvSpPr>
        <p:spPr/>
        <p:txBody>
          <a:bodyPr/>
          <a:lstStyle/>
          <a:p>
            <a:fld id="{683D0BE6-36F5-9641-AF0A-ABCAF58411EF}" type="slidenum">
              <a:rPr lang="en-US" smtClean="0"/>
              <a:t>9</a:t>
            </a:fld>
            <a:endParaRPr lang="en-US"/>
          </a:p>
        </p:txBody>
      </p:sp>
    </p:spTree>
    <p:extLst>
      <p:ext uri="{BB962C8B-B14F-4D97-AF65-F5344CB8AC3E}">
        <p14:creationId xmlns:p14="http://schemas.microsoft.com/office/powerpoint/2010/main" val="1896909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such area is med prep. Ideally it should be in a designated clean room separate from patient stations. But many outpatient facilities only have a designated counter or area for med prep. On the right, these two prep areas are very close to sinks (WITHIN THE  SPLASH ZONE) so supplies can be contaminated.</a:t>
            </a:r>
          </a:p>
        </p:txBody>
      </p:sp>
      <p:sp>
        <p:nvSpPr>
          <p:cNvPr id="4" name="Slide Number Placeholder 3"/>
          <p:cNvSpPr>
            <a:spLocks noGrp="1"/>
          </p:cNvSpPr>
          <p:nvPr>
            <p:ph type="sldNum" sz="quarter" idx="5"/>
          </p:nvPr>
        </p:nvSpPr>
        <p:spPr/>
        <p:txBody>
          <a:bodyPr/>
          <a:lstStyle/>
          <a:p>
            <a:fld id="{683D0BE6-36F5-9641-AF0A-ABCAF58411EF}" type="slidenum">
              <a:rPr lang="en-US" smtClean="0"/>
              <a:t>10</a:t>
            </a:fld>
            <a:endParaRPr lang="en-US"/>
          </a:p>
        </p:txBody>
      </p:sp>
    </p:spTree>
    <p:extLst>
      <p:ext uri="{BB962C8B-B14F-4D97-AF65-F5344CB8AC3E}">
        <p14:creationId xmlns:p14="http://schemas.microsoft.com/office/powerpoint/2010/main" val="1359268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90034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06826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06065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86404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90614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1049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48150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15471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4250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7/12/2023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6546253"/>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7/12/2023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02298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1394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48A87A34-81AB-432B-8DAE-1953F412C126}" type="datetimeFigureOut">
              <a:rPr lang="en-US" smtClean="0"/>
              <a:t>7/12/2023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28455774"/>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48A87A34-81AB-432B-8DAE-1953F412C126}" type="datetimeFigureOut">
              <a:rPr lang="en-US" smtClean="0"/>
              <a:pPr/>
              <a:t>7/12/2023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743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8A87A34-81AB-432B-8DAE-1953F412C126}" type="datetimeFigureOut">
              <a:rPr lang="en-US" smtClean="0"/>
              <a:pPr/>
              <a:t>7/12/2023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924023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7/12/2023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620473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7/12/2023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55909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48A87A34-81AB-432B-8DAE-1953F412C126}" type="datetimeFigureOut">
              <a:rPr lang="en-US" smtClean="0"/>
              <a:pPr/>
              <a:t>7/12/2023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118314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48A87A34-81AB-432B-8DAE-1953F412C126}" type="datetimeFigureOut">
              <a:rPr lang="en-US" smtClean="0"/>
              <a:t>7/12/2023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42590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561250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839919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55283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73408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45261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81071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63035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7/12/2023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66556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50937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85112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7/12/2023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243120027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48A87A34-81AB-432B-8DAE-1953F412C126}" type="datetimeFigureOut">
              <a:rPr lang="en-US" smtClean="0"/>
              <a:pPr/>
              <a:t>7/12/2023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4781232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4.xml"/><Relationship Id="rId5" Type="http://schemas.openxmlformats.org/officeDocument/2006/relationships/hyperlink" Target="https://www.cdc.gov/dialysis/guidelines/wall-boxes.html" TargetMode="External"/><Relationship Id="rId4" Type="http://schemas.openxmlformats.org/officeDocument/2006/relationships/hyperlink" Target="https://www.cdc.gov/infectioncontrol/training/safe-healthcare-webinars.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hyperlink" Target="https://www.cdc.gov/dialysis/prevention-tools/audit-tools.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mmwr/PDF/rr/rr5210.pdf"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hyperlink" Target="https://www.cdc.gov/dialysis/guidelines/water-use.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cdc.gov/mmwr/PDF/rr/rr5210.pdf" TargetMode="External"/><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hyperlink" Target="https://www.cdc.gov/dialysis/guidelines/water-use.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hyperlink" Target="https://www.cdc.gov/dialysis/guidelines/water-use.html" TargetMode="External"/><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1C49E7-CD21-B914-26B2-93F2CCB94471}"/>
              </a:ext>
            </a:extLst>
          </p:cNvPr>
          <p:cNvSpPr txBox="1"/>
          <p:nvPr/>
        </p:nvSpPr>
        <p:spPr>
          <a:xfrm>
            <a:off x="1751012" y="1639614"/>
            <a:ext cx="8689976" cy="19389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Tw Cen MT" panose="020B0602020104020603"/>
                <a:ea typeface="+mn-ea"/>
                <a:cs typeface="+mn-cs"/>
              </a:rPr>
              <a:t>What You Need to Know About Hemodialysis Water</a:t>
            </a:r>
          </a:p>
        </p:txBody>
      </p:sp>
      <p:sp>
        <p:nvSpPr>
          <p:cNvPr id="5" name="TextBox 4">
            <a:extLst>
              <a:ext uri="{FF2B5EF4-FFF2-40B4-BE49-F238E27FC236}">
                <a16:creationId xmlns:a16="http://schemas.microsoft.com/office/drawing/2014/main" id="{AC32804A-7133-C5C8-6829-6D0C9360F6D7}"/>
              </a:ext>
            </a:extLst>
          </p:cNvPr>
          <p:cNvSpPr txBox="1"/>
          <p:nvPr/>
        </p:nvSpPr>
        <p:spPr>
          <a:xfrm>
            <a:off x="1196008" y="4261597"/>
            <a:ext cx="9799983"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Tw Cen MT" panose="020B0602020104020603"/>
                <a:ea typeface="+mn-ea"/>
                <a:cs typeface="+mn-cs"/>
              </a:rPr>
              <a:t>Presented by Brian </a:t>
            </a:r>
            <a:r>
              <a:rPr kumimoji="0" lang="en-US" sz="2400" b="0" i="0" u="none" strike="noStrike" kern="1200" cap="none" spc="0" normalizeH="0" baseline="0" noProof="0" dirty="0" err="1">
                <a:ln>
                  <a:noFill/>
                </a:ln>
                <a:solidFill>
                  <a:prstClr val="black">
                    <a:lumMod val="65000"/>
                    <a:lumOff val="35000"/>
                  </a:prstClr>
                </a:solidFill>
                <a:effectLst/>
                <a:uLnTx/>
                <a:uFillTx/>
                <a:latin typeface="Tw Cen MT" panose="020B0602020104020603"/>
                <a:ea typeface="+mn-ea"/>
                <a:cs typeface="+mn-cs"/>
              </a:rPr>
              <a:t>Rha</a:t>
            </a:r>
            <a:r>
              <a:rPr kumimoji="0" lang="en-US" sz="2400" b="0" i="0" u="none" strike="noStrike" kern="1200" cap="none" spc="0" normalizeH="0" baseline="0" noProof="0" dirty="0">
                <a:ln>
                  <a:noFill/>
                </a:ln>
                <a:solidFill>
                  <a:prstClr val="black">
                    <a:lumMod val="65000"/>
                    <a:lumOff val="35000"/>
                  </a:prstClr>
                </a:solidFill>
                <a:effectLst/>
                <a:uLnTx/>
                <a:uFillTx/>
                <a:latin typeface="Tw Cen MT" panose="020B0602020104020603"/>
                <a:ea typeface="+mn-ea"/>
                <a:cs typeface="+mn-cs"/>
              </a:rPr>
              <a:t>, MD, MSPH &amp; Shannon </a:t>
            </a:r>
            <a:r>
              <a:rPr kumimoji="0" lang="en-US" sz="2400" b="0" i="0" u="none" strike="noStrike" kern="1200" cap="none" spc="0" normalizeH="0" baseline="0" noProof="0" dirty="0" err="1">
                <a:ln>
                  <a:noFill/>
                </a:ln>
                <a:solidFill>
                  <a:prstClr val="black">
                    <a:lumMod val="65000"/>
                    <a:lumOff val="35000"/>
                  </a:prstClr>
                </a:solidFill>
                <a:effectLst/>
                <a:uLnTx/>
                <a:uFillTx/>
                <a:latin typeface="Tw Cen MT" panose="020B0602020104020603"/>
                <a:ea typeface="+mn-ea"/>
                <a:cs typeface="+mn-cs"/>
              </a:rPr>
              <a:t>Novosad</a:t>
            </a:r>
            <a:r>
              <a:rPr kumimoji="0" lang="en-US" sz="2400" b="0" i="0" u="none" strike="noStrike" kern="1200" cap="none" spc="0" normalizeH="0" baseline="0" noProof="0" dirty="0">
                <a:ln>
                  <a:noFill/>
                </a:ln>
                <a:solidFill>
                  <a:prstClr val="black">
                    <a:lumMod val="65000"/>
                    <a:lumOff val="35000"/>
                  </a:prstClr>
                </a:solidFill>
                <a:effectLst/>
                <a:uLnTx/>
                <a:uFillTx/>
                <a:latin typeface="Tw Cen MT" panose="020B0602020104020603"/>
                <a:ea typeface="+mn-ea"/>
                <a:cs typeface="+mn-cs"/>
              </a:rPr>
              <a:t>, MD, MPH</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lumMod val="65000"/>
                  <a:lumOff val="35000"/>
                </a:prstClr>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88656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4D818-449A-C975-8587-E30E3450F8DD}"/>
              </a:ext>
            </a:extLst>
          </p:cNvPr>
          <p:cNvSpPr>
            <a:spLocks noGrp="1"/>
          </p:cNvSpPr>
          <p:nvPr>
            <p:ph type="title"/>
          </p:nvPr>
        </p:nvSpPr>
        <p:spPr>
          <a:xfrm>
            <a:off x="251792" y="107683"/>
            <a:ext cx="6765234" cy="1188720"/>
          </a:xfrm>
          <a:ln>
            <a:solidFill>
              <a:srgbClr val="404040"/>
            </a:solidFill>
          </a:ln>
        </p:spPr>
        <p:txBody>
          <a:bodyPr>
            <a:normAutofit/>
          </a:bodyPr>
          <a:lstStyle/>
          <a:p>
            <a:r>
              <a:rPr lang="en-US" dirty="0"/>
              <a:t>Medication preparation</a:t>
            </a:r>
          </a:p>
        </p:txBody>
      </p:sp>
      <p:pic>
        <p:nvPicPr>
          <p:cNvPr id="5" name="Picture 4" descr="A collage of a room&#10;&#10;Description automatically generated">
            <a:extLst>
              <a:ext uri="{FF2B5EF4-FFF2-40B4-BE49-F238E27FC236}">
                <a16:creationId xmlns:a16="http://schemas.microsoft.com/office/drawing/2014/main" id="{CDDF4078-7CD2-91DB-A9A3-913BF2EEBE91}"/>
              </a:ext>
            </a:extLst>
          </p:cNvPr>
          <p:cNvPicPr>
            <a:picLocks noChangeAspect="1"/>
          </p:cNvPicPr>
          <p:nvPr/>
        </p:nvPicPr>
        <p:blipFill rotWithShape="1">
          <a:blip r:embed="rId3"/>
          <a:srcRect l="3023" t="20573" r="51291" b="13283"/>
          <a:stretch/>
        </p:blipFill>
        <p:spPr>
          <a:xfrm>
            <a:off x="251792" y="2255472"/>
            <a:ext cx="5613246" cy="4532360"/>
          </a:xfrm>
          <a:prstGeom prst="rect">
            <a:avLst/>
          </a:prstGeom>
        </p:spPr>
      </p:pic>
      <p:pic>
        <p:nvPicPr>
          <p:cNvPr id="6" name="Picture 5" descr="A collage of a room&#10;&#10;Description automatically generated">
            <a:extLst>
              <a:ext uri="{FF2B5EF4-FFF2-40B4-BE49-F238E27FC236}">
                <a16:creationId xmlns:a16="http://schemas.microsoft.com/office/drawing/2014/main" id="{861CF87D-6277-AEAA-2D08-C4B060CF90AA}"/>
              </a:ext>
            </a:extLst>
          </p:cNvPr>
          <p:cNvPicPr>
            <a:picLocks noChangeAspect="1"/>
          </p:cNvPicPr>
          <p:nvPr/>
        </p:nvPicPr>
        <p:blipFill rotWithShape="1">
          <a:blip r:embed="rId3"/>
          <a:srcRect l="48873" t="50000"/>
          <a:stretch/>
        </p:blipFill>
        <p:spPr>
          <a:xfrm>
            <a:off x="6096000" y="3600273"/>
            <a:ext cx="5844208" cy="3187559"/>
          </a:xfrm>
          <a:prstGeom prst="rect">
            <a:avLst/>
          </a:prstGeom>
        </p:spPr>
      </p:pic>
      <p:pic>
        <p:nvPicPr>
          <p:cNvPr id="8" name="Picture 7" descr="A collage of a room&#10;&#10;Description automatically generated">
            <a:extLst>
              <a:ext uri="{FF2B5EF4-FFF2-40B4-BE49-F238E27FC236}">
                <a16:creationId xmlns:a16="http://schemas.microsoft.com/office/drawing/2014/main" id="{3A4377DF-0FFD-1F61-3B62-E8DAA7D09D56}"/>
              </a:ext>
            </a:extLst>
          </p:cNvPr>
          <p:cNvPicPr>
            <a:picLocks noChangeAspect="1"/>
          </p:cNvPicPr>
          <p:nvPr/>
        </p:nvPicPr>
        <p:blipFill rotWithShape="1">
          <a:blip r:embed="rId3"/>
          <a:srcRect l="60568" b="51582"/>
          <a:stretch/>
        </p:blipFill>
        <p:spPr>
          <a:xfrm>
            <a:off x="7413640" y="156785"/>
            <a:ext cx="4778359" cy="3272215"/>
          </a:xfrm>
          <a:prstGeom prst="rect">
            <a:avLst/>
          </a:prstGeom>
        </p:spPr>
      </p:pic>
    </p:spTree>
    <p:extLst>
      <p:ext uri="{BB962C8B-B14F-4D97-AF65-F5344CB8AC3E}">
        <p14:creationId xmlns:p14="http://schemas.microsoft.com/office/powerpoint/2010/main" val="1308913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descr="A close-up of a medical device&#10;&#10;Description automatically generated">
            <a:extLst>
              <a:ext uri="{FF2B5EF4-FFF2-40B4-BE49-F238E27FC236}">
                <a16:creationId xmlns:a16="http://schemas.microsoft.com/office/drawing/2014/main" id="{0AAC4915-B268-DBFB-DB41-89FCC66B3EE0}"/>
              </a:ext>
            </a:extLst>
          </p:cNvPr>
          <p:cNvPicPr>
            <a:picLocks noChangeAspect="1"/>
          </p:cNvPicPr>
          <p:nvPr/>
        </p:nvPicPr>
        <p:blipFill rotWithShape="1">
          <a:blip r:embed="rId3"/>
          <a:srcRect l="4364" r="7611"/>
          <a:stretch/>
        </p:blipFill>
        <p:spPr>
          <a:xfrm>
            <a:off x="1523998" y="0"/>
            <a:ext cx="10416210" cy="6772553"/>
          </a:xfrm>
          <a:prstGeom prst="rect">
            <a:avLst/>
          </a:prstGeom>
        </p:spPr>
      </p:pic>
      <p:sp>
        <p:nvSpPr>
          <p:cNvPr id="2" name="Title 1">
            <a:extLst>
              <a:ext uri="{FF2B5EF4-FFF2-40B4-BE49-F238E27FC236}">
                <a16:creationId xmlns:a16="http://schemas.microsoft.com/office/drawing/2014/main" id="{A524D818-449A-C975-8587-E30E3450F8DD}"/>
              </a:ext>
            </a:extLst>
          </p:cNvPr>
          <p:cNvSpPr>
            <a:spLocks noGrp="1"/>
          </p:cNvSpPr>
          <p:nvPr>
            <p:ph type="title"/>
          </p:nvPr>
        </p:nvSpPr>
        <p:spPr>
          <a:xfrm>
            <a:off x="251793" y="107683"/>
            <a:ext cx="5844208" cy="1188720"/>
          </a:xfrm>
          <a:ln>
            <a:solidFill>
              <a:srgbClr val="404040"/>
            </a:solidFill>
          </a:ln>
        </p:spPr>
        <p:txBody>
          <a:bodyPr>
            <a:normAutofit/>
          </a:bodyPr>
          <a:lstStyle/>
          <a:p>
            <a:r>
              <a:rPr lang="en-US" dirty="0"/>
              <a:t>Water/wall boxes</a:t>
            </a:r>
          </a:p>
        </p:txBody>
      </p:sp>
    </p:spTree>
    <p:extLst>
      <p:ext uri="{BB962C8B-B14F-4D97-AF65-F5344CB8AC3E}">
        <p14:creationId xmlns:p14="http://schemas.microsoft.com/office/powerpoint/2010/main" val="467514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A close-up of a medical report&#10;&#10;Description automatically generated">
            <a:extLst>
              <a:ext uri="{FF2B5EF4-FFF2-40B4-BE49-F238E27FC236}">
                <a16:creationId xmlns:a16="http://schemas.microsoft.com/office/drawing/2014/main" id="{37BF4A91-18B3-3DDA-1261-31DAD1EB3022}"/>
              </a:ext>
            </a:extLst>
          </p:cNvPr>
          <p:cNvPicPr>
            <a:picLocks noChangeAspect="1"/>
          </p:cNvPicPr>
          <p:nvPr/>
        </p:nvPicPr>
        <p:blipFill rotWithShape="1">
          <a:blip r:embed="rId3"/>
          <a:srcRect r="22804" b="1"/>
          <a:stretch/>
        </p:blipFill>
        <p:spPr>
          <a:xfrm>
            <a:off x="227922" y="29164"/>
            <a:ext cx="6082711" cy="3920044"/>
          </a:xfrm>
          <a:custGeom>
            <a:avLst/>
            <a:gdLst/>
            <a:ahLst/>
            <a:cxnLst/>
            <a:rect l="l" t="t" r="r" b="b"/>
            <a:pathLst>
              <a:path w="6082711" h="3920044">
                <a:moveTo>
                  <a:pt x="0" y="0"/>
                </a:moveTo>
                <a:lnTo>
                  <a:pt x="6082711" y="0"/>
                </a:lnTo>
                <a:lnTo>
                  <a:pt x="6082711" y="3103225"/>
                </a:lnTo>
                <a:lnTo>
                  <a:pt x="4614930" y="3103225"/>
                </a:lnTo>
                <a:lnTo>
                  <a:pt x="4614930" y="3920044"/>
                </a:lnTo>
                <a:lnTo>
                  <a:pt x="0" y="3920044"/>
                </a:lnTo>
                <a:close/>
              </a:path>
            </a:pathLst>
          </a:custGeom>
        </p:spPr>
      </p:pic>
      <p:sp>
        <p:nvSpPr>
          <p:cNvPr id="14" name="Rectangle 9">
            <a:extLst>
              <a:ext uri="{FF2B5EF4-FFF2-40B4-BE49-F238E27FC236}">
                <a16:creationId xmlns:a16="http://schemas.microsoft.com/office/drawing/2014/main" id="{0326EC71-2F93-49F2-8A52-B5E037F83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7045" y="643467"/>
            <a:ext cx="4018021" cy="2460741"/>
          </a:xfrm>
          <a:prstGeom prst="rect">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B53CA037-B343-40C1-893A-BB3C58EB8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0160" y="4080063"/>
            <a:ext cx="3978237" cy="2156145"/>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ollage of images of a person cleaning a machine&#10;&#10;Description automatically generated">
            <a:extLst>
              <a:ext uri="{FF2B5EF4-FFF2-40B4-BE49-F238E27FC236}">
                <a16:creationId xmlns:a16="http://schemas.microsoft.com/office/drawing/2014/main" id="{9534DE4A-F986-A62E-2BE2-E70883892A0C}"/>
              </a:ext>
            </a:extLst>
          </p:cNvPr>
          <p:cNvPicPr>
            <a:picLocks noChangeAspect="1"/>
          </p:cNvPicPr>
          <p:nvPr/>
        </p:nvPicPr>
        <p:blipFill rotWithShape="1">
          <a:blip r:embed="rId4"/>
          <a:srcRect l="4689" r="1482" b="-3"/>
          <a:stretch/>
        </p:blipFill>
        <p:spPr>
          <a:xfrm>
            <a:off x="4760666" y="2574884"/>
            <a:ext cx="7256933" cy="4253952"/>
          </a:xfrm>
          <a:prstGeom prst="rect">
            <a:avLst/>
          </a:prstGeom>
        </p:spPr>
      </p:pic>
    </p:spTree>
    <p:extLst>
      <p:ext uri="{BB962C8B-B14F-4D97-AF65-F5344CB8AC3E}">
        <p14:creationId xmlns:p14="http://schemas.microsoft.com/office/powerpoint/2010/main" val="3553760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A collage of medical equipment&#10;&#10;Description automatically generated">
            <a:extLst>
              <a:ext uri="{FF2B5EF4-FFF2-40B4-BE49-F238E27FC236}">
                <a16:creationId xmlns:a16="http://schemas.microsoft.com/office/drawing/2014/main" id="{9DD121A8-A02C-C30A-D52B-7331085D54C6}"/>
              </a:ext>
            </a:extLst>
          </p:cNvPr>
          <p:cNvPicPr>
            <a:picLocks noChangeAspect="1"/>
          </p:cNvPicPr>
          <p:nvPr/>
        </p:nvPicPr>
        <p:blipFill>
          <a:blip r:embed="rId3"/>
          <a:stretch>
            <a:fillRect/>
          </a:stretch>
        </p:blipFill>
        <p:spPr>
          <a:xfrm>
            <a:off x="251793" y="410262"/>
            <a:ext cx="11739080" cy="6169442"/>
          </a:xfrm>
          <a:prstGeom prst="rect">
            <a:avLst/>
          </a:prstGeom>
        </p:spPr>
      </p:pic>
      <p:sp>
        <p:nvSpPr>
          <p:cNvPr id="2" name="Title 1">
            <a:extLst>
              <a:ext uri="{FF2B5EF4-FFF2-40B4-BE49-F238E27FC236}">
                <a16:creationId xmlns:a16="http://schemas.microsoft.com/office/drawing/2014/main" id="{A524D818-449A-C975-8587-E30E3450F8DD}"/>
              </a:ext>
            </a:extLst>
          </p:cNvPr>
          <p:cNvSpPr>
            <a:spLocks noGrp="1"/>
          </p:cNvSpPr>
          <p:nvPr>
            <p:ph type="title"/>
          </p:nvPr>
        </p:nvSpPr>
        <p:spPr>
          <a:xfrm>
            <a:off x="251793" y="107683"/>
            <a:ext cx="4200937" cy="1188720"/>
          </a:xfrm>
          <a:ln>
            <a:solidFill>
              <a:srgbClr val="404040"/>
            </a:solidFill>
          </a:ln>
        </p:spPr>
        <p:txBody>
          <a:bodyPr>
            <a:normAutofit/>
          </a:bodyPr>
          <a:lstStyle/>
          <a:p>
            <a:r>
              <a:rPr lang="en-US" dirty="0"/>
              <a:t>Prime buckets</a:t>
            </a:r>
          </a:p>
        </p:txBody>
      </p:sp>
    </p:spTree>
    <p:extLst>
      <p:ext uri="{BB962C8B-B14F-4D97-AF65-F5344CB8AC3E}">
        <p14:creationId xmlns:p14="http://schemas.microsoft.com/office/powerpoint/2010/main" val="3325984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descr="A screenshot of a web page&#10;&#10;Description automatically generated">
            <a:extLst>
              <a:ext uri="{FF2B5EF4-FFF2-40B4-BE49-F238E27FC236}">
                <a16:creationId xmlns:a16="http://schemas.microsoft.com/office/drawing/2014/main" id="{C0DDE08A-01B2-2331-8196-6CB976A1F74F}"/>
              </a:ext>
            </a:extLst>
          </p:cNvPr>
          <p:cNvPicPr>
            <a:picLocks noChangeAspect="1"/>
          </p:cNvPicPr>
          <p:nvPr/>
        </p:nvPicPr>
        <p:blipFill rotWithShape="1">
          <a:blip r:embed="rId3"/>
          <a:srcRect l="1333"/>
          <a:stretch/>
        </p:blipFill>
        <p:spPr>
          <a:xfrm>
            <a:off x="20" y="10"/>
            <a:ext cx="12191980" cy="6857990"/>
          </a:xfrm>
          <a:prstGeom prst="rect">
            <a:avLst/>
          </a:prstGeom>
        </p:spPr>
      </p:pic>
    </p:spTree>
    <p:extLst>
      <p:ext uri="{BB962C8B-B14F-4D97-AF65-F5344CB8AC3E}">
        <p14:creationId xmlns:p14="http://schemas.microsoft.com/office/powerpoint/2010/main" val="1235692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descr="A screenshot of a medical information&#10;&#10;Description automatically generated">
            <a:extLst>
              <a:ext uri="{FF2B5EF4-FFF2-40B4-BE49-F238E27FC236}">
                <a16:creationId xmlns:a16="http://schemas.microsoft.com/office/drawing/2014/main" id="{57D81E7A-B20A-19C2-362B-58054B61DE70}"/>
              </a:ext>
            </a:extLst>
          </p:cNvPr>
          <p:cNvPicPr>
            <a:picLocks noChangeAspect="1"/>
          </p:cNvPicPr>
          <p:nvPr/>
        </p:nvPicPr>
        <p:blipFill>
          <a:blip r:embed="rId3"/>
          <a:stretch>
            <a:fillRect/>
          </a:stretch>
        </p:blipFill>
        <p:spPr>
          <a:xfrm>
            <a:off x="0" y="735495"/>
            <a:ext cx="12204747" cy="4790361"/>
          </a:xfrm>
          <a:prstGeom prst="rect">
            <a:avLst/>
          </a:prstGeom>
        </p:spPr>
      </p:pic>
      <p:sp>
        <p:nvSpPr>
          <p:cNvPr id="6" name="TextBox 5">
            <a:extLst>
              <a:ext uri="{FF2B5EF4-FFF2-40B4-BE49-F238E27FC236}">
                <a16:creationId xmlns:a16="http://schemas.microsoft.com/office/drawing/2014/main" id="{E9FF131E-E227-2416-C0CD-598F2C79E35B}"/>
              </a:ext>
            </a:extLst>
          </p:cNvPr>
          <p:cNvSpPr txBox="1"/>
          <p:nvPr/>
        </p:nvSpPr>
        <p:spPr>
          <a:xfrm>
            <a:off x="0" y="5525856"/>
            <a:ext cx="12192000" cy="584775"/>
          </a:xfrm>
          <a:prstGeom prst="rect">
            <a:avLst/>
          </a:prstGeom>
          <a:noFill/>
        </p:spPr>
        <p:txBody>
          <a:bodyPr wrap="square" rtlCol="0">
            <a:spAutoFit/>
          </a:bodyPr>
          <a:lstStyle/>
          <a:p>
            <a:r>
              <a:rPr lang="en-US" sz="1600" dirty="0">
                <a:hlinkClick r:id="rId4"/>
              </a:rPr>
              <a:t>https://www.cdc.gov/infectioncontrol/training/safe-healthcare-webinars.html</a:t>
            </a:r>
            <a:r>
              <a:rPr lang="en-US" sz="1600" dirty="0"/>
              <a:t>                       </a:t>
            </a:r>
            <a:r>
              <a:rPr lang="en-US" sz="1600" dirty="0">
                <a:hlinkClick r:id="rId5"/>
              </a:rPr>
              <a:t>https://www.cdc.gov/dialysis/guidelines/wall-boxes.html</a:t>
            </a:r>
            <a:endParaRPr lang="en-US" sz="1600" dirty="0"/>
          </a:p>
          <a:p>
            <a:endParaRPr lang="en-US" sz="1600" dirty="0"/>
          </a:p>
        </p:txBody>
      </p:sp>
    </p:spTree>
    <p:extLst>
      <p:ext uri="{BB962C8B-B14F-4D97-AF65-F5344CB8AC3E}">
        <p14:creationId xmlns:p14="http://schemas.microsoft.com/office/powerpoint/2010/main" val="3042752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D964-5817-36B2-C699-11E516075693}"/>
              </a:ext>
            </a:extLst>
          </p:cNvPr>
          <p:cNvSpPr>
            <a:spLocks noGrp="1"/>
          </p:cNvSpPr>
          <p:nvPr>
            <p:ph type="title"/>
          </p:nvPr>
        </p:nvSpPr>
        <p:spPr/>
        <p:txBody>
          <a:bodyPr/>
          <a:lstStyle/>
          <a:p>
            <a:endParaRPr lang="en-US"/>
          </a:p>
        </p:txBody>
      </p:sp>
      <p:pic>
        <p:nvPicPr>
          <p:cNvPr id="4" name="Picture 3" descr="A screenshot of a device&#10;&#10;Description automatically generated">
            <a:extLst>
              <a:ext uri="{FF2B5EF4-FFF2-40B4-BE49-F238E27FC236}">
                <a16:creationId xmlns:a16="http://schemas.microsoft.com/office/drawing/2014/main" id="{3ED8E3A1-8B89-EAF2-7A71-5685FFACB86C}"/>
              </a:ext>
            </a:extLst>
          </p:cNvPr>
          <p:cNvPicPr>
            <a:picLocks noChangeAspect="1"/>
          </p:cNvPicPr>
          <p:nvPr/>
        </p:nvPicPr>
        <p:blipFill>
          <a:blip r:embed="rId3"/>
          <a:stretch>
            <a:fillRect/>
          </a:stretch>
        </p:blipFill>
        <p:spPr>
          <a:xfrm>
            <a:off x="1283136" y="0"/>
            <a:ext cx="10108118" cy="6307928"/>
          </a:xfrm>
          <a:prstGeom prst="rect">
            <a:avLst/>
          </a:prstGeom>
        </p:spPr>
      </p:pic>
      <p:sp>
        <p:nvSpPr>
          <p:cNvPr id="5" name="TextBox 4">
            <a:extLst>
              <a:ext uri="{FF2B5EF4-FFF2-40B4-BE49-F238E27FC236}">
                <a16:creationId xmlns:a16="http://schemas.microsoft.com/office/drawing/2014/main" id="{E8BB13B4-D646-9373-1247-6D345119C729}"/>
              </a:ext>
            </a:extLst>
          </p:cNvPr>
          <p:cNvSpPr txBox="1"/>
          <p:nvPr/>
        </p:nvSpPr>
        <p:spPr>
          <a:xfrm>
            <a:off x="3372184" y="6307928"/>
            <a:ext cx="5930021" cy="646331"/>
          </a:xfrm>
          <a:prstGeom prst="rect">
            <a:avLst/>
          </a:prstGeom>
          <a:noFill/>
        </p:spPr>
        <p:txBody>
          <a:bodyPr wrap="none" rtlCol="0">
            <a:spAutoFit/>
          </a:bodyPr>
          <a:lstStyle/>
          <a:p>
            <a:r>
              <a:rPr lang="en-US" dirty="0">
                <a:hlinkClick r:id="rId4"/>
              </a:rPr>
              <a:t>https://www.cdc.gov/dialysis/prevention-tools/audit-tools.html</a:t>
            </a:r>
            <a:endParaRPr lang="en-US" dirty="0"/>
          </a:p>
          <a:p>
            <a:endParaRPr lang="en-US" dirty="0"/>
          </a:p>
        </p:txBody>
      </p:sp>
    </p:spTree>
    <p:extLst>
      <p:ext uri="{BB962C8B-B14F-4D97-AF65-F5344CB8AC3E}">
        <p14:creationId xmlns:p14="http://schemas.microsoft.com/office/powerpoint/2010/main" val="1374406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7EEDCD0-CBC2-42E4-0F48-2BDEA607509D}"/>
              </a:ext>
            </a:extLst>
          </p:cNvPr>
          <p:cNvSpPr>
            <a:spLocks noGrp="1"/>
          </p:cNvSpPr>
          <p:nvPr>
            <p:ph type="title"/>
          </p:nvPr>
        </p:nvSpPr>
        <p:spPr>
          <a:xfrm>
            <a:off x="781032" y="522032"/>
            <a:ext cx="4486656" cy="1141497"/>
          </a:xfrm>
        </p:spPr>
        <p:txBody>
          <a:bodyPr/>
          <a:lstStyle/>
          <a:p>
            <a:r>
              <a:rPr lang="en-US" dirty="0"/>
              <a:t>summary</a:t>
            </a:r>
          </a:p>
        </p:txBody>
      </p:sp>
      <p:sp>
        <p:nvSpPr>
          <p:cNvPr id="8" name="Content Placeholder 7">
            <a:extLst>
              <a:ext uri="{FF2B5EF4-FFF2-40B4-BE49-F238E27FC236}">
                <a16:creationId xmlns:a16="http://schemas.microsoft.com/office/drawing/2014/main" id="{564749BD-DD04-F4F6-7C76-1E77D4139F65}"/>
              </a:ext>
            </a:extLst>
          </p:cNvPr>
          <p:cNvSpPr>
            <a:spLocks noGrp="1"/>
          </p:cNvSpPr>
          <p:nvPr>
            <p:ph idx="1"/>
          </p:nvPr>
        </p:nvSpPr>
        <p:spPr>
          <a:xfrm>
            <a:off x="6443765" y="522032"/>
            <a:ext cx="5464699" cy="5793708"/>
          </a:xfrm>
        </p:spPr>
        <p:txBody>
          <a:bodyPr>
            <a:noAutofit/>
          </a:bodyPr>
          <a:lstStyle/>
          <a:p>
            <a:pPr>
              <a:buFont typeface="Wingdings" pitchFamily="2" charset="2"/>
              <a:buChar char="v"/>
            </a:pPr>
            <a:r>
              <a:rPr lang="en-US" sz="2600" dirty="0"/>
              <a:t> Water treatment systems are critical to keep patients on dialysis safe</a:t>
            </a:r>
          </a:p>
          <a:p>
            <a:pPr>
              <a:buFont typeface="Wingdings" pitchFamily="2" charset="2"/>
              <a:buChar char="v"/>
            </a:pPr>
            <a:r>
              <a:rPr lang="en-US" sz="2600" dirty="0"/>
              <a:t> Multiple opportunities for water exposure and contamination in the dialysis setting</a:t>
            </a:r>
          </a:p>
          <a:p>
            <a:pPr>
              <a:buFont typeface="Wingdings" pitchFamily="2" charset="2"/>
              <a:buChar char="v"/>
            </a:pPr>
            <a:r>
              <a:rPr lang="en-US" sz="2600" dirty="0"/>
              <a:t> Adherence to recommended infection practices is critical</a:t>
            </a:r>
          </a:p>
          <a:p>
            <a:pPr>
              <a:buFont typeface="Wingdings" pitchFamily="2" charset="2"/>
              <a:buChar char="v"/>
            </a:pPr>
            <a:r>
              <a:rPr lang="en-US" sz="2600" dirty="0"/>
              <a:t> Know where to start and who to ask when you have questions</a:t>
            </a:r>
          </a:p>
          <a:p>
            <a:pPr lvl="1">
              <a:buFont typeface="Wingdings" pitchFamily="2" charset="2"/>
              <a:buChar char="v"/>
            </a:pPr>
            <a:r>
              <a:rPr lang="en-US" sz="2600" dirty="0"/>
              <a:t> REPORTS are key!</a:t>
            </a:r>
          </a:p>
          <a:p>
            <a:pPr lvl="1">
              <a:buFont typeface="Wingdings" pitchFamily="2" charset="2"/>
              <a:buChar char="v"/>
            </a:pPr>
            <a:r>
              <a:rPr lang="en-US" sz="2600" dirty="0"/>
              <a:t>The biomed/hemodialysis chief technician is your friend</a:t>
            </a:r>
          </a:p>
          <a:p>
            <a:pPr lvl="1">
              <a:buFont typeface="Wingdings" pitchFamily="2" charset="2"/>
              <a:buChar char="v"/>
            </a:pPr>
            <a:endParaRPr lang="en-US" sz="2600" dirty="0"/>
          </a:p>
          <a:p>
            <a:pPr lvl="1">
              <a:buFont typeface="Wingdings" pitchFamily="2" charset="2"/>
              <a:buChar char="v"/>
            </a:pPr>
            <a:endParaRPr lang="en-US" sz="2600" dirty="0"/>
          </a:p>
        </p:txBody>
      </p:sp>
      <p:sp>
        <p:nvSpPr>
          <p:cNvPr id="9" name="Text Placeholder 8">
            <a:extLst>
              <a:ext uri="{FF2B5EF4-FFF2-40B4-BE49-F238E27FC236}">
                <a16:creationId xmlns:a16="http://schemas.microsoft.com/office/drawing/2014/main" id="{3BCECD3D-E5F1-6C11-E6ED-3E7BDC3D3B39}"/>
              </a:ext>
            </a:extLst>
          </p:cNvPr>
          <p:cNvSpPr>
            <a:spLocks noGrp="1"/>
          </p:cNvSpPr>
          <p:nvPr>
            <p:ph type="body" sz="half" idx="2"/>
          </p:nvPr>
        </p:nvSpPr>
        <p:spPr>
          <a:xfrm>
            <a:off x="115753" y="2061360"/>
            <a:ext cx="5817214" cy="2194036"/>
          </a:xfrm>
        </p:spPr>
        <p:txBody>
          <a:bodyPr>
            <a:noAutofit/>
          </a:bodyPr>
          <a:lstStyle/>
          <a:p>
            <a:r>
              <a:rPr lang="en-US" sz="3800" dirty="0"/>
              <a:t>What a “non-water expert” needs to know about water in dialysis settings</a:t>
            </a:r>
          </a:p>
        </p:txBody>
      </p:sp>
    </p:spTree>
    <p:extLst>
      <p:ext uri="{BB962C8B-B14F-4D97-AF65-F5344CB8AC3E}">
        <p14:creationId xmlns:p14="http://schemas.microsoft.com/office/powerpoint/2010/main" val="1166727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F329-D119-9A47-05A9-D7090B2E3537}"/>
              </a:ext>
            </a:extLst>
          </p:cNvPr>
          <p:cNvSpPr>
            <a:spLocks noGrp="1"/>
          </p:cNvSpPr>
          <p:nvPr>
            <p:ph type="title"/>
          </p:nvPr>
        </p:nvSpPr>
        <p:spPr/>
        <p:txBody>
          <a:bodyPr>
            <a:normAutofit/>
          </a:bodyPr>
          <a:lstStyle/>
          <a:p>
            <a:r>
              <a:rPr lang="en-US" sz="4000" dirty="0">
                <a:solidFill>
                  <a:srgbClr val="002060"/>
                </a:solidFill>
              </a:rPr>
              <a:t>Learning objectives</a:t>
            </a:r>
          </a:p>
        </p:txBody>
      </p:sp>
      <p:sp>
        <p:nvSpPr>
          <p:cNvPr id="7" name="Content Placeholder 6">
            <a:extLst>
              <a:ext uri="{FF2B5EF4-FFF2-40B4-BE49-F238E27FC236}">
                <a16:creationId xmlns:a16="http://schemas.microsoft.com/office/drawing/2014/main" id="{DFC59C80-0EBD-0D32-22FD-397D21197C67}"/>
              </a:ext>
            </a:extLst>
          </p:cNvPr>
          <p:cNvSpPr>
            <a:spLocks noGrp="1"/>
          </p:cNvSpPr>
          <p:nvPr>
            <p:ph idx="1"/>
          </p:nvPr>
        </p:nvSpPr>
        <p:spPr>
          <a:xfrm>
            <a:off x="346128" y="2153412"/>
            <a:ext cx="11499743" cy="3956873"/>
          </a:xfrm>
        </p:spPr>
        <p:txBody>
          <a:bodyPr>
            <a:noAutofit/>
          </a:bodyPr>
          <a:lstStyle/>
          <a:p>
            <a:pPr marL="0" indent="0">
              <a:buNone/>
            </a:pPr>
            <a:endParaRPr lang="en-US" sz="2800" dirty="0"/>
          </a:p>
          <a:p>
            <a:pPr>
              <a:buFont typeface="Wingdings" pitchFamily="2" charset="2"/>
              <a:buChar char="Ø"/>
            </a:pPr>
            <a:r>
              <a:rPr lang="en-US" sz="2800" dirty="0"/>
              <a:t> Identify high-risk areas for contamination in the hemodialysis treatment area.</a:t>
            </a:r>
          </a:p>
          <a:p>
            <a:pPr>
              <a:buFont typeface="Wingdings" pitchFamily="2" charset="2"/>
              <a:buChar char="Ø"/>
            </a:pPr>
            <a:r>
              <a:rPr lang="en-US" sz="2800" dirty="0"/>
              <a:t> Describe techniques and practices to avoid contamination.</a:t>
            </a:r>
          </a:p>
          <a:p>
            <a:pPr>
              <a:buFont typeface="Wingdings" pitchFamily="2" charset="2"/>
              <a:buChar char="Ø"/>
            </a:pPr>
            <a:r>
              <a:rPr lang="en-US" sz="2800" dirty="0"/>
              <a:t> Enumerate infection prevention strategies for sinks, med prep areas, and   maintenance of wall boxes and prime buckets.</a:t>
            </a:r>
          </a:p>
          <a:p>
            <a:pPr>
              <a:buFont typeface="Wingdings" pitchFamily="2" charset="2"/>
              <a:buChar char="Ø"/>
            </a:pPr>
            <a:r>
              <a:rPr lang="en-US" sz="2800" dirty="0"/>
              <a:t> Utilize resources such as audit tools and checklists from CDC.</a:t>
            </a:r>
          </a:p>
        </p:txBody>
      </p:sp>
    </p:spTree>
    <p:extLst>
      <p:ext uri="{BB962C8B-B14F-4D97-AF65-F5344CB8AC3E}">
        <p14:creationId xmlns:p14="http://schemas.microsoft.com/office/powerpoint/2010/main" val="1708933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21AC8-8B0E-94F5-7C10-CEC0F7435947}"/>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C73445B4-4524-9CAD-BF1F-7C816A622FD2}"/>
              </a:ext>
            </a:extLst>
          </p:cNvPr>
          <p:cNvSpPr>
            <a:spLocks noGrp="1"/>
          </p:cNvSpPr>
          <p:nvPr>
            <p:ph sz="quarter" idx="13"/>
          </p:nvPr>
        </p:nvSpPr>
        <p:spPr/>
        <p:txBody>
          <a:bodyPr>
            <a:normAutofit/>
          </a:bodyPr>
          <a:lstStyle/>
          <a:p>
            <a:pPr marL="0" indent="0">
              <a:buNone/>
            </a:pPr>
            <a:r>
              <a:rPr lang="en-US" sz="2400" dirty="0"/>
              <a:t>Water used to perform dialysis must be safe and clean.</a:t>
            </a:r>
          </a:p>
          <a:p>
            <a:pPr>
              <a:buFont typeface="Wingdings" pitchFamily="2" charset="2"/>
              <a:buChar char="v"/>
            </a:pPr>
            <a:r>
              <a:rPr lang="en-US" sz="2400" dirty="0"/>
              <a:t> Hemodialysis patients are exposed to 300-600 liters of water per week</a:t>
            </a:r>
          </a:p>
          <a:p>
            <a:pPr>
              <a:buFont typeface="Wingdings" pitchFamily="2" charset="2"/>
              <a:buChar char="v"/>
            </a:pPr>
            <a:r>
              <a:rPr lang="en-US" sz="2400" dirty="0"/>
              <a:t> Standards for dialysis water are higher than those for drinking water, but poor water quality can lead to adverse patient outcomes</a:t>
            </a:r>
          </a:p>
          <a:p>
            <a:pPr lvl="1">
              <a:buFont typeface="Wingdings" pitchFamily="2" charset="2"/>
              <a:buChar char="v"/>
            </a:pPr>
            <a:r>
              <a:rPr lang="en-US" sz="2200" dirty="0"/>
              <a:t> outbreaks associated with water exposure in dialysis settings</a:t>
            </a:r>
          </a:p>
        </p:txBody>
      </p:sp>
    </p:spTree>
    <p:extLst>
      <p:ext uri="{BB962C8B-B14F-4D97-AF65-F5344CB8AC3E}">
        <p14:creationId xmlns:p14="http://schemas.microsoft.com/office/powerpoint/2010/main" val="164561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6F02-1A1E-E968-174A-2C57C4B47733}"/>
              </a:ext>
            </a:extLst>
          </p:cNvPr>
          <p:cNvSpPr>
            <a:spLocks noGrp="1"/>
          </p:cNvSpPr>
          <p:nvPr>
            <p:ph type="title"/>
          </p:nvPr>
        </p:nvSpPr>
        <p:spPr/>
        <p:txBody>
          <a:bodyPr/>
          <a:lstStyle/>
          <a:p>
            <a:r>
              <a:rPr lang="en-US" dirty="0"/>
              <a:t>Water quality recommendations</a:t>
            </a:r>
          </a:p>
        </p:txBody>
      </p:sp>
      <p:sp>
        <p:nvSpPr>
          <p:cNvPr id="3" name="Content Placeholder 2">
            <a:extLst>
              <a:ext uri="{FF2B5EF4-FFF2-40B4-BE49-F238E27FC236}">
                <a16:creationId xmlns:a16="http://schemas.microsoft.com/office/drawing/2014/main" id="{31BA1FCB-7583-42AB-2856-ECECF45D3BA1}"/>
              </a:ext>
            </a:extLst>
          </p:cNvPr>
          <p:cNvSpPr>
            <a:spLocks noGrp="1"/>
          </p:cNvSpPr>
          <p:nvPr>
            <p:ph idx="1"/>
          </p:nvPr>
        </p:nvSpPr>
        <p:spPr>
          <a:xfrm>
            <a:off x="1133061" y="2638044"/>
            <a:ext cx="10098156" cy="3101983"/>
          </a:xfrm>
        </p:spPr>
        <p:txBody>
          <a:bodyPr>
            <a:noAutofit/>
          </a:bodyPr>
          <a:lstStyle/>
          <a:p>
            <a:r>
              <a:rPr lang="en-US" sz="2000" i="1" dirty="0"/>
              <a:t>Guidelines for Environmental Infection Control in Health-Care Facilities (MMWR June 6, 2003)</a:t>
            </a:r>
          </a:p>
          <a:p>
            <a:pPr lvl="1"/>
            <a:r>
              <a:rPr lang="en-US" sz="2000" dirty="0"/>
              <a:t>CDC and Healthcare Infection Control Practices Advisory Committee (HICPAC)</a:t>
            </a:r>
          </a:p>
          <a:p>
            <a:pPr marL="228600" lvl="1" indent="0">
              <a:buNone/>
            </a:pPr>
            <a:r>
              <a:rPr lang="en-US" sz="2000" b="1" dirty="0"/>
              <a:t>General Recommendation Topics:</a:t>
            </a:r>
          </a:p>
          <a:p>
            <a:pPr lvl="1">
              <a:buFont typeface="Wingdings" pitchFamily="2" charset="2"/>
              <a:buChar char="v"/>
            </a:pPr>
            <a:r>
              <a:rPr lang="en-US" sz="2000" dirty="0"/>
              <a:t>Adherence to current AAMI water standards</a:t>
            </a:r>
          </a:p>
          <a:p>
            <a:pPr lvl="1">
              <a:buFont typeface="Wingdings" pitchFamily="2" charset="2"/>
              <a:buChar char="v"/>
            </a:pPr>
            <a:r>
              <a:rPr lang="en-US" sz="2000" dirty="0"/>
              <a:t>Microbiological and bacteriologic testing of dialysis water</a:t>
            </a:r>
          </a:p>
          <a:p>
            <a:pPr lvl="1">
              <a:buFont typeface="Wingdings" pitchFamily="2" charset="2"/>
              <a:buChar char="v"/>
            </a:pPr>
            <a:r>
              <a:rPr lang="en-US" sz="2000" dirty="0"/>
              <a:t>Routine disinfection of dialysis water distribution systems</a:t>
            </a:r>
          </a:p>
          <a:p>
            <a:pPr marL="228600" lvl="1" indent="0">
              <a:buNone/>
            </a:pPr>
            <a:endParaRPr lang="en-US" sz="2000" dirty="0"/>
          </a:p>
        </p:txBody>
      </p:sp>
      <p:sp>
        <p:nvSpPr>
          <p:cNvPr id="4" name="TextBox 3">
            <a:extLst>
              <a:ext uri="{FF2B5EF4-FFF2-40B4-BE49-F238E27FC236}">
                <a16:creationId xmlns:a16="http://schemas.microsoft.com/office/drawing/2014/main" id="{4A88AF0B-9943-8BC0-CF31-A82F0E349B9B}"/>
              </a:ext>
            </a:extLst>
          </p:cNvPr>
          <p:cNvSpPr txBox="1"/>
          <p:nvPr/>
        </p:nvSpPr>
        <p:spPr>
          <a:xfrm>
            <a:off x="1133061" y="5983357"/>
            <a:ext cx="5207516" cy="646331"/>
          </a:xfrm>
          <a:prstGeom prst="rect">
            <a:avLst/>
          </a:prstGeom>
          <a:noFill/>
        </p:spPr>
        <p:txBody>
          <a:bodyPr wrap="none" rtlCol="0">
            <a:spAutoFit/>
          </a:bodyPr>
          <a:lstStyle/>
          <a:p>
            <a:r>
              <a:rPr lang="en-US" dirty="0">
                <a:hlinkClick r:id="rId3"/>
              </a:rPr>
              <a:t>https://www.cdc.gov/mmwr/PDF/rr/rr5210.pdf</a:t>
            </a:r>
            <a:endParaRPr lang="en-US" dirty="0"/>
          </a:p>
          <a:p>
            <a:r>
              <a:rPr lang="en-US" dirty="0">
                <a:hlinkClick r:id="rId4"/>
              </a:rPr>
              <a:t>https://www.cdc.gov/dialysis/guidelines/water-use.html</a:t>
            </a:r>
            <a:endParaRPr lang="en-US" dirty="0"/>
          </a:p>
        </p:txBody>
      </p:sp>
    </p:spTree>
    <p:extLst>
      <p:ext uri="{BB962C8B-B14F-4D97-AF65-F5344CB8AC3E}">
        <p14:creationId xmlns:p14="http://schemas.microsoft.com/office/powerpoint/2010/main" val="4275379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21AC8-8B0E-94F5-7C10-CEC0F7435947}"/>
              </a:ext>
            </a:extLst>
          </p:cNvPr>
          <p:cNvSpPr>
            <a:spLocks noGrp="1"/>
          </p:cNvSpPr>
          <p:nvPr>
            <p:ph type="title"/>
          </p:nvPr>
        </p:nvSpPr>
        <p:spPr/>
        <p:txBody>
          <a:bodyPr/>
          <a:lstStyle/>
          <a:p>
            <a:r>
              <a:rPr lang="en-US" b="1" dirty="0"/>
              <a:t>AAMI</a:t>
            </a:r>
            <a:r>
              <a:rPr lang="en-US" dirty="0"/>
              <a:t> Water standards</a:t>
            </a:r>
          </a:p>
        </p:txBody>
      </p:sp>
      <p:sp>
        <p:nvSpPr>
          <p:cNvPr id="3" name="Content Placeholder 2">
            <a:extLst>
              <a:ext uri="{FF2B5EF4-FFF2-40B4-BE49-F238E27FC236}">
                <a16:creationId xmlns:a16="http://schemas.microsoft.com/office/drawing/2014/main" id="{C73445B4-4524-9CAD-BF1F-7C816A622FD2}"/>
              </a:ext>
            </a:extLst>
          </p:cNvPr>
          <p:cNvSpPr>
            <a:spLocks noGrp="1"/>
          </p:cNvSpPr>
          <p:nvPr>
            <p:ph sz="quarter" idx="13"/>
          </p:nvPr>
        </p:nvSpPr>
        <p:spPr/>
        <p:txBody>
          <a:bodyPr>
            <a:normAutofit fontScale="92500" lnSpcReduction="10000"/>
          </a:bodyPr>
          <a:lstStyle/>
          <a:p>
            <a:pPr marL="0" indent="0">
              <a:buNone/>
            </a:pPr>
            <a:r>
              <a:rPr lang="en-US" sz="2400" dirty="0"/>
              <a:t>Association for the Advancement of Medical Instrumentation (AAMI)</a:t>
            </a:r>
          </a:p>
          <a:p>
            <a:pPr marL="0" indent="0">
              <a:buNone/>
            </a:pPr>
            <a:r>
              <a:rPr lang="en-US" sz="2400" dirty="0"/>
              <a:t>Details standards of water usage in dialysis such as:</a:t>
            </a:r>
          </a:p>
          <a:p>
            <a:pPr>
              <a:buFont typeface="Wingdings" pitchFamily="2" charset="2"/>
              <a:buChar char="v"/>
            </a:pPr>
            <a:r>
              <a:rPr lang="en-US" sz="2200" dirty="0"/>
              <a:t> Equipment and processes used to purify water for preparation of concentrates and dialysate; the reprocessing of dialyzers for multiple use.</a:t>
            </a:r>
          </a:p>
          <a:p>
            <a:pPr>
              <a:buFont typeface="Wingdings" pitchFamily="2" charset="2"/>
              <a:buChar char="v"/>
            </a:pPr>
            <a:r>
              <a:rPr lang="en-US" sz="2200" dirty="0"/>
              <a:t> The devices used to store and distribute this water.</a:t>
            </a:r>
          </a:p>
          <a:p>
            <a:pPr>
              <a:buFont typeface="Wingdings" pitchFamily="2" charset="2"/>
              <a:buChar char="v"/>
            </a:pPr>
            <a:r>
              <a:rPr lang="en-US" sz="2200" dirty="0"/>
              <a:t> The </a:t>
            </a:r>
            <a:r>
              <a:rPr lang="en-US" sz="2200" b="1" dirty="0"/>
              <a:t>allowable</a:t>
            </a:r>
            <a:r>
              <a:rPr lang="en-US" sz="2200" dirty="0"/>
              <a:t> and </a:t>
            </a:r>
            <a:r>
              <a:rPr lang="en-US" sz="2200" b="1" dirty="0"/>
              <a:t>action threshold levels</a:t>
            </a:r>
            <a:r>
              <a:rPr lang="en-US" sz="2200" dirty="0"/>
              <a:t> of water contaminants, bacterial cell counts, and endotoxins.</a:t>
            </a:r>
          </a:p>
          <a:p>
            <a:pPr marL="0" indent="0">
              <a:buNone/>
            </a:pPr>
            <a:r>
              <a:rPr lang="en-US" sz="2200" dirty="0"/>
              <a:t>Since AAMI standards have changed over the years, facilities may follow different sets of standards depending on what year they began performing dialysis.</a:t>
            </a:r>
          </a:p>
        </p:txBody>
      </p:sp>
      <p:sp>
        <p:nvSpPr>
          <p:cNvPr id="4" name="TextBox 3">
            <a:extLst>
              <a:ext uri="{FF2B5EF4-FFF2-40B4-BE49-F238E27FC236}">
                <a16:creationId xmlns:a16="http://schemas.microsoft.com/office/drawing/2014/main" id="{8CA5720C-B2C0-37F5-0D78-3256A02EB9EC}"/>
              </a:ext>
            </a:extLst>
          </p:cNvPr>
          <p:cNvSpPr txBox="1"/>
          <p:nvPr/>
        </p:nvSpPr>
        <p:spPr>
          <a:xfrm>
            <a:off x="1133061" y="5983357"/>
            <a:ext cx="5207516" cy="646331"/>
          </a:xfrm>
          <a:prstGeom prst="rect">
            <a:avLst/>
          </a:prstGeom>
          <a:noFill/>
        </p:spPr>
        <p:txBody>
          <a:bodyPr wrap="none" rtlCol="0">
            <a:spAutoFit/>
          </a:bodyPr>
          <a:lstStyle/>
          <a:p>
            <a:r>
              <a:rPr lang="en-US" dirty="0">
                <a:hlinkClick r:id="rId3"/>
              </a:rPr>
              <a:t>https://www.cdc.gov/mmwr/PDF/rr/rr5210.pdf</a:t>
            </a:r>
            <a:endParaRPr lang="en-US" dirty="0"/>
          </a:p>
          <a:p>
            <a:r>
              <a:rPr lang="en-US" dirty="0">
                <a:hlinkClick r:id="rId4"/>
              </a:rPr>
              <a:t>https://www.cdc.gov/dialysis/guidelines/water-use.html</a:t>
            </a:r>
            <a:endParaRPr lang="en-US" dirty="0"/>
          </a:p>
        </p:txBody>
      </p:sp>
    </p:spTree>
    <p:extLst>
      <p:ext uri="{BB962C8B-B14F-4D97-AF65-F5344CB8AC3E}">
        <p14:creationId xmlns:p14="http://schemas.microsoft.com/office/powerpoint/2010/main" val="3752052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21AC8-8B0E-94F5-7C10-CEC0F7435947}"/>
              </a:ext>
            </a:extLst>
          </p:cNvPr>
          <p:cNvSpPr>
            <a:spLocks noGrp="1"/>
          </p:cNvSpPr>
          <p:nvPr>
            <p:ph type="title"/>
          </p:nvPr>
        </p:nvSpPr>
        <p:spPr/>
        <p:txBody>
          <a:bodyPr/>
          <a:lstStyle/>
          <a:p>
            <a:r>
              <a:rPr lang="en-US" dirty="0"/>
              <a:t>Bacterial and endotoxin testing</a:t>
            </a:r>
          </a:p>
        </p:txBody>
      </p:sp>
      <p:sp>
        <p:nvSpPr>
          <p:cNvPr id="3" name="Content Placeholder 2">
            <a:extLst>
              <a:ext uri="{FF2B5EF4-FFF2-40B4-BE49-F238E27FC236}">
                <a16:creationId xmlns:a16="http://schemas.microsoft.com/office/drawing/2014/main" id="{C73445B4-4524-9CAD-BF1F-7C816A622FD2}"/>
              </a:ext>
            </a:extLst>
          </p:cNvPr>
          <p:cNvSpPr>
            <a:spLocks noGrp="1"/>
          </p:cNvSpPr>
          <p:nvPr>
            <p:ph sz="quarter" idx="13"/>
          </p:nvPr>
        </p:nvSpPr>
        <p:spPr/>
        <p:txBody>
          <a:bodyPr>
            <a:normAutofit/>
          </a:bodyPr>
          <a:lstStyle/>
          <a:p>
            <a:pPr marL="0" indent="0">
              <a:buNone/>
            </a:pPr>
            <a:r>
              <a:rPr lang="en-US" sz="2400" dirty="0"/>
              <a:t>The entire water system require bacteria and endotoxin monitoring at least </a:t>
            </a:r>
            <a:r>
              <a:rPr lang="en-US" sz="2400" b="1" dirty="0"/>
              <a:t>once a month</a:t>
            </a:r>
            <a:r>
              <a:rPr lang="en-US" sz="2400" dirty="0"/>
              <a:t> (or more often if problems occur), with samples from:</a:t>
            </a:r>
          </a:p>
          <a:p>
            <a:pPr>
              <a:buFont typeface="Wingdings" pitchFamily="2" charset="2"/>
              <a:buChar char="v"/>
            </a:pPr>
            <a:r>
              <a:rPr lang="en-US" sz="2400" dirty="0"/>
              <a:t> RO system (source)</a:t>
            </a:r>
          </a:p>
          <a:p>
            <a:pPr>
              <a:buFont typeface="Wingdings" pitchFamily="2" charset="2"/>
              <a:buChar char="v"/>
            </a:pPr>
            <a:r>
              <a:rPr lang="en-US" sz="2400" dirty="0"/>
              <a:t> Distribution/delivery system (beginning and end)</a:t>
            </a:r>
          </a:p>
          <a:p>
            <a:pPr>
              <a:buFont typeface="Wingdings" pitchFamily="2" charset="2"/>
              <a:buChar char="v"/>
            </a:pPr>
            <a:r>
              <a:rPr lang="en-US" sz="2400" dirty="0"/>
              <a:t> Mixing systems (acidified and bicarbonate solutions)</a:t>
            </a:r>
          </a:p>
          <a:p>
            <a:pPr>
              <a:buFont typeface="Wingdings" pitchFamily="2" charset="2"/>
              <a:buChar char="v"/>
            </a:pPr>
            <a:r>
              <a:rPr lang="en-US" sz="2400" dirty="0"/>
              <a:t> Point of use (dialysis machines)</a:t>
            </a:r>
          </a:p>
          <a:p>
            <a:pPr marL="0" indent="0">
              <a:buNone/>
            </a:pPr>
            <a:r>
              <a:rPr lang="en-US" sz="2200" dirty="0"/>
              <a:t>Monthly testing of </a:t>
            </a:r>
            <a:r>
              <a:rPr lang="en-US" sz="2200" b="1" dirty="0"/>
              <a:t>representative</a:t>
            </a:r>
            <a:r>
              <a:rPr lang="en-US" sz="2200" dirty="0"/>
              <a:t> sample of dialysis machines.</a:t>
            </a:r>
            <a:endParaRPr lang="en-US" sz="2400" dirty="0"/>
          </a:p>
        </p:txBody>
      </p:sp>
    </p:spTree>
    <p:extLst>
      <p:ext uri="{BB962C8B-B14F-4D97-AF65-F5344CB8AC3E}">
        <p14:creationId xmlns:p14="http://schemas.microsoft.com/office/powerpoint/2010/main" val="2706467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4B7093F-734A-ECD0-CA30-5FD851DD4A84}"/>
              </a:ext>
            </a:extLst>
          </p:cNvPr>
          <p:cNvSpPr>
            <a:spLocks noGrp="1"/>
          </p:cNvSpPr>
          <p:nvPr>
            <p:ph type="body" idx="1"/>
          </p:nvPr>
        </p:nvSpPr>
        <p:spPr>
          <a:xfrm>
            <a:off x="1169405" y="2320988"/>
            <a:ext cx="4270248" cy="704087"/>
          </a:xfrm>
        </p:spPr>
        <p:txBody>
          <a:bodyPr/>
          <a:lstStyle/>
          <a:p>
            <a:r>
              <a:rPr lang="en-US" dirty="0"/>
              <a:t>what to review</a:t>
            </a:r>
          </a:p>
        </p:txBody>
      </p:sp>
      <p:sp>
        <p:nvSpPr>
          <p:cNvPr id="3" name="Content Placeholder 2">
            <a:extLst>
              <a:ext uri="{FF2B5EF4-FFF2-40B4-BE49-F238E27FC236}">
                <a16:creationId xmlns:a16="http://schemas.microsoft.com/office/drawing/2014/main" id="{C73445B4-4524-9CAD-BF1F-7C816A622FD2}"/>
              </a:ext>
            </a:extLst>
          </p:cNvPr>
          <p:cNvSpPr>
            <a:spLocks noGrp="1"/>
          </p:cNvSpPr>
          <p:nvPr>
            <p:ph sz="half" idx="2"/>
          </p:nvPr>
        </p:nvSpPr>
        <p:spPr>
          <a:xfrm>
            <a:off x="755374" y="3143250"/>
            <a:ext cx="5098310" cy="2596776"/>
          </a:xfrm>
        </p:spPr>
        <p:txBody>
          <a:bodyPr>
            <a:noAutofit/>
          </a:bodyPr>
          <a:lstStyle/>
          <a:p>
            <a:pPr>
              <a:buFont typeface="Wingdings" pitchFamily="2" charset="2"/>
              <a:buChar char="v"/>
            </a:pPr>
            <a:r>
              <a:rPr lang="en-US" dirty="0"/>
              <a:t> Request the water report: results of routine monthly water and dialysate testing, including endotoxin and bacterial colony counts.</a:t>
            </a:r>
          </a:p>
          <a:p>
            <a:pPr>
              <a:buFont typeface="Wingdings" pitchFamily="2" charset="2"/>
              <a:buChar char="v"/>
            </a:pPr>
            <a:r>
              <a:rPr lang="en-US" dirty="0"/>
              <a:t> How often is the system disinfected?</a:t>
            </a:r>
          </a:p>
          <a:p>
            <a:pPr>
              <a:buFont typeface="Wingdings" pitchFamily="2" charset="2"/>
              <a:buChar char="v"/>
            </a:pPr>
            <a:r>
              <a:rPr lang="en-US" dirty="0"/>
              <a:t> Which AAMI standards are they following?</a:t>
            </a:r>
          </a:p>
          <a:p>
            <a:pPr lvl="1">
              <a:buFont typeface="Wingdings" pitchFamily="2" charset="2"/>
              <a:buChar char="v"/>
            </a:pPr>
            <a:r>
              <a:rPr lang="en-US" sz="1800" dirty="0"/>
              <a:t> Action levels are important!</a:t>
            </a:r>
          </a:p>
          <a:p>
            <a:pPr lvl="1">
              <a:buFont typeface="Wingdings" pitchFamily="2" charset="2"/>
              <a:buChar char="v"/>
            </a:pPr>
            <a:r>
              <a:rPr lang="en-US" sz="1800" dirty="0"/>
              <a:t> May be different depending on year</a:t>
            </a:r>
          </a:p>
          <a:p>
            <a:pPr marL="228600" lvl="1" indent="0">
              <a:buNone/>
            </a:pPr>
            <a:r>
              <a:rPr lang="en-US" sz="1800" dirty="0">
                <a:hlinkClick r:id="rId3"/>
              </a:rPr>
              <a:t>https://www.cdc.gov/dialysis/guidelines/water-use.html</a:t>
            </a:r>
            <a:endParaRPr lang="en-US" sz="1800" dirty="0"/>
          </a:p>
          <a:p>
            <a:pPr lvl="1">
              <a:buFont typeface="Wingdings" pitchFamily="2" charset="2"/>
              <a:buChar char="v"/>
            </a:pPr>
            <a:endParaRPr lang="en-US" sz="1800" dirty="0"/>
          </a:p>
          <a:p>
            <a:pPr>
              <a:buFont typeface="Wingdings" pitchFamily="2" charset="2"/>
              <a:buChar char="v"/>
            </a:pPr>
            <a:endParaRPr lang="en-US" dirty="0"/>
          </a:p>
          <a:p>
            <a:pPr>
              <a:buFont typeface="Wingdings" pitchFamily="2" charset="2"/>
              <a:buChar char="v"/>
            </a:pPr>
            <a:endParaRPr lang="en-US" dirty="0"/>
          </a:p>
        </p:txBody>
      </p:sp>
      <p:sp>
        <p:nvSpPr>
          <p:cNvPr id="6" name="Text Placeholder 5">
            <a:extLst>
              <a:ext uri="{FF2B5EF4-FFF2-40B4-BE49-F238E27FC236}">
                <a16:creationId xmlns:a16="http://schemas.microsoft.com/office/drawing/2014/main" id="{47A7D25F-87F4-8323-B4DB-FFD9B6657D35}"/>
              </a:ext>
            </a:extLst>
          </p:cNvPr>
          <p:cNvSpPr>
            <a:spLocks noGrp="1"/>
          </p:cNvSpPr>
          <p:nvPr>
            <p:ph type="body" sz="quarter" idx="13"/>
          </p:nvPr>
        </p:nvSpPr>
        <p:spPr>
          <a:xfrm>
            <a:off x="6267715" y="2320987"/>
            <a:ext cx="4270248" cy="704087"/>
          </a:xfrm>
        </p:spPr>
        <p:txBody>
          <a:bodyPr/>
          <a:lstStyle/>
          <a:p>
            <a:r>
              <a:rPr lang="en-US" dirty="0"/>
              <a:t>how to interpret</a:t>
            </a:r>
          </a:p>
        </p:txBody>
      </p:sp>
      <p:sp>
        <p:nvSpPr>
          <p:cNvPr id="2" name="Title 1">
            <a:extLst>
              <a:ext uri="{FF2B5EF4-FFF2-40B4-BE49-F238E27FC236}">
                <a16:creationId xmlns:a16="http://schemas.microsoft.com/office/drawing/2014/main" id="{19F21AC8-8B0E-94F5-7C10-CEC0F7435947}"/>
              </a:ext>
            </a:extLst>
          </p:cNvPr>
          <p:cNvSpPr>
            <a:spLocks noGrp="1"/>
          </p:cNvSpPr>
          <p:nvPr>
            <p:ph type="title"/>
          </p:nvPr>
        </p:nvSpPr>
        <p:spPr>
          <a:xfrm>
            <a:off x="1988820" y="894822"/>
            <a:ext cx="7729728" cy="1188720"/>
          </a:xfrm>
        </p:spPr>
        <p:txBody>
          <a:bodyPr/>
          <a:lstStyle/>
          <a:p>
            <a:r>
              <a:rPr lang="en-US" dirty="0"/>
              <a:t>Water report</a:t>
            </a:r>
          </a:p>
        </p:txBody>
      </p:sp>
      <p:sp>
        <p:nvSpPr>
          <p:cNvPr id="9" name="Content Placeholder 2">
            <a:extLst>
              <a:ext uri="{FF2B5EF4-FFF2-40B4-BE49-F238E27FC236}">
                <a16:creationId xmlns:a16="http://schemas.microsoft.com/office/drawing/2014/main" id="{A10745E5-459A-AAEF-38C2-7C29E7521156}"/>
              </a:ext>
            </a:extLst>
          </p:cNvPr>
          <p:cNvSpPr txBox="1">
            <a:spLocks/>
          </p:cNvSpPr>
          <p:nvPr/>
        </p:nvSpPr>
        <p:spPr>
          <a:xfrm>
            <a:off x="5853684" y="3143250"/>
            <a:ext cx="5098310" cy="259677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a:buFont typeface="Wingdings" pitchFamily="2" charset="2"/>
              <a:buChar char="v"/>
            </a:pPr>
            <a:r>
              <a:rPr lang="en-US" dirty="0"/>
              <a:t> Focus on actions levels and results </a:t>
            </a:r>
            <a:r>
              <a:rPr lang="en-US" b="1" dirty="0"/>
              <a:t>outside of parameters.</a:t>
            </a:r>
          </a:p>
          <a:p>
            <a:pPr lvl="1">
              <a:buFont typeface="Wingdings" pitchFamily="2" charset="2"/>
              <a:buChar char="v"/>
            </a:pPr>
            <a:r>
              <a:rPr lang="en-US" dirty="0"/>
              <a:t>Do NOT accept “positive” or “no growth” as a result</a:t>
            </a:r>
          </a:p>
          <a:p>
            <a:pPr lvl="1">
              <a:buFont typeface="Wingdings" pitchFamily="2" charset="2"/>
              <a:buChar char="v"/>
            </a:pPr>
            <a:r>
              <a:rPr lang="en-US" dirty="0"/>
              <a:t>Want a </a:t>
            </a:r>
            <a:r>
              <a:rPr lang="en-US" b="1" dirty="0"/>
              <a:t>full count</a:t>
            </a:r>
            <a:r>
              <a:rPr lang="en-US" dirty="0"/>
              <a:t> of every viable colony</a:t>
            </a:r>
          </a:p>
          <a:p>
            <a:pPr>
              <a:buFont typeface="Wingdings" pitchFamily="2" charset="2"/>
              <a:buChar char="v"/>
            </a:pPr>
            <a:r>
              <a:rPr lang="en-US" dirty="0"/>
              <a:t> Look for trends.</a:t>
            </a:r>
          </a:p>
          <a:p>
            <a:pPr lvl="1">
              <a:buFont typeface="Wingdings" pitchFamily="2" charset="2"/>
              <a:buChar char="v"/>
            </a:pPr>
            <a:r>
              <a:rPr lang="en-US" dirty="0"/>
              <a:t>Watch for consistent zeros; often see issues arising</a:t>
            </a:r>
          </a:p>
          <a:p>
            <a:pPr>
              <a:buFont typeface="Wingdings" pitchFamily="2" charset="2"/>
              <a:buChar char="v"/>
            </a:pPr>
            <a:r>
              <a:rPr lang="en-US" dirty="0"/>
              <a:t> Did disinfection increase? Why?</a:t>
            </a:r>
          </a:p>
          <a:p>
            <a:pPr>
              <a:buFont typeface="Wingdings" pitchFamily="2" charset="2"/>
              <a:buChar char="v"/>
            </a:pPr>
            <a:r>
              <a:rPr lang="en-US" sz="1800" dirty="0"/>
              <a:t> Consider machine-specific results</a:t>
            </a:r>
          </a:p>
          <a:p>
            <a:pPr>
              <a:buFont typeface="Wingdings" pitchFamily="2" charset="2"/>
              <a:buChar char="v"/>
            </a:pPr>
            <a:endParaRPr lang="en-US" dirty="0"/>
          </a:p>
          <a:p>
            <a:pPr>
              <a:buFont typeface="Wingdings" pitchFamily="2" charset="2"/>
              <a:buChar char="v"/>
            </a:pPr>
            <a:endParaRPr lang="en-US" dirty="0"/>
          </a:p>
        </p:txBody>
      </p:sp>
    </p:spTree>
    <p:extLst>
      <p:ext uri="{BB962C8B-B14F-4D97-AF65-F5344CB8AC3E}">
        <p14:creationId xmlns:p14="http://schemas.microsoft.com/office/powerpoint/2010/main" val="480424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88005-E171-93E7-4A72-B6D3C568074F}"/>
              </a:ext>
            </a:extLst>
          </p:cNvPr>
          <p:cNvSpPr>
            <a:spLocks noGrp="1"/>
          </p:cNvSpPr>
          <p:nvPr>
            <p:ph type="title"/>
          </p:nvPr>
        </p:nvSpPr>
        <p:spPr/>
        <p:txBody>
          <a:bodyPr/>
          <a:lstStyle/>
          <a:p>
            <a:r>
              <a:rPr lang="en-US" dirty="0"/>
              <a:t>High risk areas for contamination</a:t>
            </a:r>
          </a:p>
        </p:txBody>
      </p:sp>
    </p:spTree>
    <p:extLst>
      <p:ext uri="{BB962C8B-B14F-4D97-AF65-F5344CB8AC3E}">
        <p14:creationId xmlns:p14="http://schemas.microsoft.com/office/powerpoint/2010/main" val="1914006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4D818-449A-C975-8587-E30E3450F8DD}"/>
              </a:ext>
            </a:extLst>
          </p:cNvPr>
          <p:cNvSpPr>
            <a:spLocks noGrp="1"/>
          </p:cNvSpPr>
          <p:nvPr>
            <p:ph type="title"/>
          </p:nvPr>
        </p:nvSpPr>
        <p:spPr>
          <a:ln>
            <a:solidFill>
              <a:srgbClr val="404040"/>
            </a:solidFill>
          </a:ln>
        </p:spPr>
        <p:txBody>
          <a:bodyPr>
            <a:normAutofit/>
          </a:bodyPr>
          <a:lstStyle/>
          <a:p>
            <a:r>
              <a:rPr lang="en-US" dirty="0"/>
              <a:t>sinks</a:t>
            </a:r>
          </a:p>
        </p:txBody>
      </p:sp>
      <p:pic>
        <p:nvPicPr>
          <p:cNvPr id="4" name="Picture 3" descr="A close-up of a bathroom&#10;&#10;Description automatically generated">
            <a:extLst>
              <a:ext uri="{FF2B5EF4-FFF2-40B4-BE49-F238E27FC236}">
                <a16:creationId xmlns:a16="http://schemas.microsoft.com/office/drawing/2014/main" id="{2C6C5892-E2D4-3DF3-21D9-13D355F767D3}"/>
              </a:ext>
            </a:extLst>
          </p:cNvPr>
          <p:cNvPicPr>
            <a:picLocks noChangeAspect="1"/>
          </p:cNvPicPr>
          <p:nvPr/>
        </p:nvPicPr>
        <p:blipFill rotWithShape="1">
          <a:blip r:embed="rId3"/>
          <a:srcRect t="9048"/>
          <a:stretch/>
        </p:blipFill>
        <p:spPr>
          <a:xfrm>
            <a:off x="526275" y="2382679"/>
            <a:ext cx="11139449" cy="4280562"/>
          </a:xfrm>
          <a:prstGeom prst="rect">
            <a:avLst/>
          </a:prstGeom>
        </p:spPr>
      </p:pic>
    </p:spTree>
    <p:extLst>
      <p:ext uri="{BB962C8B-B14F-4D97-AF65-F5344CB8AC3E}">
        <p14:creationId xmlns:p14="http://schemas.microsoft.com/office/powerpoint/2010/main" val="4082559291"/>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297</TotalTime>
  <Words>1435</Words>
  <Application>Microsoft Office PowerPoint</Application>
  <PresentationFormat>Widescreen</PresentationFormat>
  <Paragraphs>105</Paragraphs>
  <Slides>17</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Gill Sans MT</vt:lpstr>
      <vt:lpstr>Tw Cen MT</vt:lpstr>
      <vt:lpstr>Wingdings</vt:lpstr>
      <vt:lpstr>Droplet</vt:lpstr>
      <vt:lpstr>Parcel</vt:lpstr>
      <vt:lpstr>PowerPoint Presentation</vt:lpstr>
      <vt:lpstr>Learning objectives</vt:lpstr>
      <vt:lpstr>overview</vt:lpstr>
      <vt:lpstr>Water quality recommendations</vt:lpstr>
      <vt:lpstr>AAMI Water standards</vt:lpstr>
      <vt:lpstr>Bacterial and endotoxin testing</vt:lpstr>
      <vt:lpstr>Water report</vt:lpstr>
      <vt:lpstr>High risk areas for contamination</vt:lpstr>
      <vt:lpstr>sinks</vt:lpstr>
      <vt:lpstr>Medication preparation</vt:lpstr>
      <vt:lpstr>Water/wall boxes</vt:lpstr>
      <vt:lpstr>PowerPoint Presentation</vt:lpstr>
      <vt:lpstr>Prime buckets</vt:lpstr>
      <vt:lpstr>PowerPoint Presentation</vt:lpstr>
      <vt:lpstr>PowerPoint Presentation</vt:lpstr>
      <vt:lpstr>PowerPoint Presentation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Bea Sarmiento</dc:creator>
  <cp:lastModifiedBy>Telmo, Maricar S.</cp:lastModifiedBy>
  <cp:revision>2</cp:revision>
  <dcterms:created xsi:type="dcterms:W3CDTF">2023-07-09T04:06:11Z</dcterms:created>
  <dcterms:modified xsi:type="dcterms:W3CDTF">2023-07-12T19:19:24Z</dcterms:modified>
</cp:coreProperties>
</file>